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25" r:id="rId23"/>
    <p:sldId id="1308" r:id="rId24"/>
    <p:sldId id="1326" r:id="rId25"/>
    <p:sldId id="1252" r:id="rId26"/>
    <p:sldId id="1283" r:id="rId27"/>
    <p:sldId id="1233" r:id="rId28"/>
    <p:sldId id="1255" r:id="rId29"/>
    <p:sldId id="1236" r:id="rId30"/>
    <p:sldId id="1257" r:id="rId31"/>
    <p:sldId id="1234" r:id="rId32"/>
    <p:sldId id="1279" r:id="rId33"/>
    <p:sldId id="1320" r:id="rId34"/>
    <p:sldId id="1287" r:id="rId35"/>
    <p:sldId id="1295" r:id="rId36"/>
    <p:sldId id="1321" r:id="rId37"/>
    <p:sldId id="1275" r:id="rId38"/>
    <p:sldId id="1276" r:id="rId39"/>
    <p:sldId id="1322" r:id="rId40"/>
    <p:sldId id="1328" r:id="rId41"/>
    <p:sldId id="1323" r:id="rId42"/>
    <p:sldId id="1278" r:id="rId43"/>
    <p:sldId id="1280" r:id="rId44"/>
    <p:sldId id="1332" r:id="rId45"/>
    <p:sldId id="1324" r:id="rId46"/>
    <p:sldId id="1329" r:id="rId47"/>
    <p:sldId id="1330" r:id="rId48"/>
    <p:sldId id="1331" r:id="rId49"/>
    <p:sldId id="1309" r:id="rId50"/>
    <p:sldId id="382" r:id="rId51"/>
    <p:sldId id="1271" r:id="rId52"/>
    <p:sldId id="1277" r:id="rId53"/>
    <p:sldId id="1281" r:id="rId54"/>
    <p:sldId id="1273" r:id="rId55"/>
    <p:sldId id="1300" r:id="rId56"/>
    <p:sldId id="1248"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FFFFFF"/>
    <a:srgbClr val="CCFFCC"/>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4" autoAdjust="0"/>
    <p:restoredTop sz="86395" autoAdjust="0"/>
  </p:normalViewPr>
  <p:slideViewPr>
    <p:cSldViewPr>
      <p:cViewPr varScale="1">
        <p:scale>
          <a:sx n="81" d="100"/>
          <a:sy n="81" d="100"/>
        </p:scale>
        <p:origin x="84" y="210"/>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2023/3/15</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2023/3/15</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2023/3/15</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2023/3/15</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2" Type="http://schemas.openxmlformats.org/officeDocument/2006/relationships/hyperlink" Target="https://note.com/ipsj/n/ncb0aeee793f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upport.google.com/a/answer/10403871?hl=ja#zippy=%2Cgoogle-workspace-for-education-%E3%81%AE%E4%BF%9D%E5%AD%98%E5%AE%B9%E9%87%8F%E3%81%AF%E3%81%A9%E3%81%AE%E3%81%8F%E3%82%89%E3%81%84%E3%81%A7%E3%81%99%E3%81%8B" TargetMode="External"/><Relationship Id="rId2" Type="http://schemas.openxmlformats.org/officeDocument/2006/relationships/hyperlink" Target="https://www.ecc.u-tokyo.ac.jp/announcement/2021/10/29_3366.html" TargetMode="External"/><Relationship Id="rId1" Type="http://schemas.openxmlformats.org/officeDocument/2006/relationships/slideLayout" Target="../slideLayouts/slideLayout2.xml"/><Relationship Id="rId5" Type="http://schemas.openxmlformats.org/officeDocument/2006/relationships/hyperlink" Target="https://www.cc.u-tokyo.ac.jp/guide/application/" TargetMode="External"/><Relationship Id="rId4" Type="http://schemas.openxmlformats.org/officeDocument/2006/relationships/hyperlink" Target="https://mdx.jp/guide/charg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utokyo.enterprise.slack.com/"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utelecon.adm.u-tokyo.ac.jp/slac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utelecon.adm.u-tokyo.ac.jp/slack/workspace/"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10&#26689;@utac.u-Tokyo.ac.jp" TargetMode="External"/><Relationship Id="rId2" Type="http://schemas.openxmlformats.org/officeDocument/2006/relationships/hyperlink" Target="https://utokyo.enterprise.slack.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forms.office.com/r/p3w5cz3NeU" TargetMode="External"/><Relationship Id="rId2" Type="http://schemas.openxmlformats.org/officeDocument/2006/relationships/hyperlink" Target="https://www.office.com/launch/forms?auth=2"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utelecon.webex.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hyperlink" Target="https://sli.d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2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右上の自分のアイコンで「追加」（参考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r>
              <a:rPr lang="ja-JP" altLang="en-US" dirty="0"/>
              <a:t>）</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40</a:t>
            </a:r>
            <a:r>
              <a:rPr lang="ja-JP" altLang="en-US" sz="2800" dirty="0">
                <a:solidFill>
                  <a:srgbClr val="FF0000"/>
                </a:solidFill>
                <a:effectLst>
                  <a:outerShdw blurRad="127000" algn="tl" rotWithShape="0">
                    <a:schemeClr val="bg1">
                      <a:alpha val="90000"/>
                    </a:schemeClr>
                  </a:outerShdw>
                </a:effectLst>
                <a:latin typeface="+mj-lt"/>
                <a:ea typeface="+mj-ea"/>
                <a:cs typeface="+mj-cs"/>
              </a:rPr>
              <a:t>分</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30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分に、</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10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分以上前の有効化が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943835"/>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564904"/>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30" name="テキスト ボックス 29">
            <a:extLst>
              <a:ext uri="{FF2B5EF4-FFF2-40B4-BE49-F238E27FC236}">
                <a16:creationId xmlns:a16="http://schemas.microsoft.com/office/drawing/2014/main" id="{CC6C7838-6F44-DB7C-E2D2-C226F706F2DE}"/>
              </a:ext>
            </a:extLst>
          </p:cNvPr>
          <p:cNvSpPr txBox="1"/>
          <p:nvPr/>
        </p:nvSpPr>
        <p:spPr>
          <a:xfrm>
            <a:off x="4230368" y="4965608"/>
            <a:ext cx="700341" cy="769441"/>
          </a:xfrm>
          <a:prstGeom prst="rect">
            <a:avLst/>
          </a:prstGeom>
          <a:noFill/>
        </p:spPr>
        <p:txBody>
          <a:bodyPr wrap="square">
            <a:spAutoFit/>
          </a:bodyPr>
          <a:lstStyle/>
          <a:p>
            <a:r>
              <a:rPr lang="ja-JP" altLang="en-US" sz="4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endParaRPr lang="ja-JP" altLang="en-US" sz="4400" dirty="0"/>
          </a:p>
        </p:txBody>
      </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endParaRPr lang="en-US" altLang="ja-JP" sz="1600" dirty="0"/>
          </a:p>
          <a:p>
            <a:r>
              <a:rPr lang="en-US" altLang="ja-JP" dirty="0"/>
              <a:t>Slack</a:t>
            </a: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
        <p:nvSpPr>
          <p:cNvPr id="7" name="正方形/長方形 6">
            <a:extLst>
              <a:ext uri="{FF2B5EF4-FFF2-40B4-BE49-F238E27FC236}">
                <a16:creationId xmlns:a16="http://schemas.microsoft.com/office/drawing/2014/main" id="{EEC8F4F1-8178-8CA5-5699-F3259039FB12}"/>
              </a:ext>
            </a:extLst>
          </p:cNvPr>
          <p:cNvSpPr/>
          <p:nvPr/>
        </p:nvSpPr>
        <p:spPr>
          <a:xfrm>
            <a:off x="4283968" y="5013176"/>
            <a:ext cx="4536504"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それぞれのサービスの機能についてというよりは「使い始めるまで」を説明します</a:t>
            </a:r>
            <a:endParaRPr kumimoji="1" lang="ja-JP" altLang="en-US" dirty="0"/>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lnSpcReduction="10000"/>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送信者が認証されてない（ほとんどのメール）場合は添付を開けない・リンクを踏まない、とするのが抜本的な解決策だが</a:t>
            </a:r>
            <a:r>
              <a:rPr lang="en-US" altLang="ja-JP" dirty="0"/>
              <a:t>…</a:t>
            </a:r>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a:xfrm>
            <a:off x="34824" y="274638"/>
            <a:ext cx="8963118" cy="1143000"/>
          </a:xfrm>
        </p:spPr>
        <p:txBody>
          <a:bodyPr>
            <a:normAutofit fontScale="90000"/>
          </a:bodyPr>
          <a:lstStyle/>
          <a:p>
            <a:r>
              <a:rPr lang="ja-JP" altLang="en-US" dirty="0"/>
              <a:t>小脱線</a:t>
            </a:r>
            <a:r>
              <a:rPr kumimoji="1" lang="en-US" altLang="ja-JP" dirty="0"/>
              <a:t>: </a:t>
            </a:r>
            <a:r>
              <a:rPr kumimoji="1" lang="ja-JP" altLang="en-US" dirty="0"/>
              <a:t>パスワード別送添付ファイル（</a:t>
            </a:r>
            <a:r>
              <a:rPr kumimoji="1" lang="en-US" altLang="ja-JP" dirty="0"/>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62500" lnSpcReduction="2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dirty="0"/>
              <a:t>、</a:t>
            </a:r>
            <a:r>
              <a:rPr kumimoji="1" lang="ja-JP" altLang="en-US" dirty="0"/>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パスワードを本体と同じ経路で送ったら無力（別経路で送ったら地獄のように不便）</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 </a:t>
            </a:r>
            <a:r>
              <a:rPr kumimoji="1" lang="ja-JP" altLang="en-US" sz="2600" dirty="0"/>
              <a:t>（注：やりなさいと言われてやっている人に罪はない</a:t>
            </a:r>
            <a:r>
              <a:rPr kumimoji="1" lang="en-US" altLang="ja-JP" sz="2600" dirty="0"/>
              <a:t>; </a:t>
            </a:r>
            <a:r>
              <a:rPr kumimoji="1" lang="ja-JP" altLang="en-US" sz="2600" dirty="0"/>
              <a:t>規範の見直しが必要）</a:t>
            </a:r>
            <a:endParaRPr kumimoji="1" lang="ja-JP" altLang="en-US" sz="2300" dirty="0"/>
          </a:p>
          <a:p>
            <a:r>
              <a:rPr lang="ja-JP" altLang="en-US" dirty="0"/>
              <a:t>参考：情報処理学会「</a:t>
            </a:r>
            <a:r>
              <a:rPr lang="ja-JP" altLang="en-US" dirty="0">
                <a:hlinkClick r:id="rId2"/>
              </a:rPr>
              <a:t>社会から</a:t>
            </a:r>
            <a:r>
              <a:rPr lang="en-US" altLang="ja-JP" dirty="0">
                <a:hlinkClick r:id="rId2"/>
              </a:rPr>
              <a:t>PPAP </a:t>
            </a:r>
            <a:r>
              <a:rPr lang="ja-JP" altLang="en-US" dirty="0">
                <a:hlinkClick r:id="rId2"/>
              </a:rPr>
              <a:t>をなくすには</a:t>
            </a:r>
            <a:r>
              <a:rPr lang="en-US" altLang="ja-JP" dirty="0">
                <a:hlinkClick r:id="rId2"/>
              </a:rPr>
              <a:t>?</a:t>
            </a:r>
            <a:r>
              <a:rPr lang="ja-JP" altLang="en-US" dirty="0"/>
              <a:t>」（無料）、</a:t>
            </a:r>
            <a:r>
              <a:rPr lang="ja-JP" altLang="en-US" dirty="0">
                <a:hlinkClick r:id="rId3"/>
              </a:rPr>
              <a:t>特集記事</a:t>
            </a:r>
            <a:r>
              <a:rPr lang="ja-JP" altLang="en-US" dirty="0"/>
              <a:t>（有料）</a:t>
            </a:r>
            <a:endParaRPr lang="en-US" altLang="ja-JP"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0DB136-AC94-C371-63C0-49AF0D9DECB0}"/>
              </a:ext>
            </a:extLst>
          </p:cNvPr>
          <p:cNvSpPr>
            <a:spLocks noGrp="1"/>
          </p:cNvSpPr>
          <p:nvPr>
            <p:ph type="title"/>
          </p:nvPr>
        </p:nvSpPr>
        <p:spPr/>
        <p:txBody>
          <a:bodyPr>
            <a:normAutofit fontScale="90000"/>
          </a:bodyPr>
          <a:lstStyle/>
          <a:p>
            <a:r>
              <a:rPr kumimoji="1" lang="en-US" altLang="ja-JP" dirty="0"/>
              <a:t>Google Drive, Microsoft OneDrive</a:t>
            </a:r>
            <a:r>
              <a:rPr kumimoji="1" lang="ja-JP" altLang="en-US" dirty="0"/>
              <a:t>の容量制限について</a:t>
            </a:r>
          </a:p>
        </p:txBody>
      </p:sp>
      <p:sp>
        <p:nvSpPr>
          <p:cNvPr id="3" name="コンテンツ プレースホルダー 2">
            <a:extLst>
              <a:ext uri="{FF2B5EF4-FFF2-40B4-BE49-F238E27FC236}">
                <a16:creationId xmlns:a16="http://schemas.microsoft.com/office/drawing/2014/main" id="{2A90F756-D77F-1D3D-F911-290F0A99A8B5}"/>
              </a:ext>
            </a:extLst>
          </p:cNvPr>
          <p:cNvSpPr>
            <a:spLocks noGrp="1"/>
          </p:cNvSpPr>
          <p:nvPr>
            <p:ph idx="1"/>
          </p:nvPr>
        </p:nvSpPr>
        <p:spPr/>
        <p:txBody>
          <a:bodyPr>
            <a:normAutofit lnSpcReduction="10000"/>
          </a:bodyPr>
          <a:lstStyle/>
          <a:p>
            <a:r>
              <a:rPr lang="en-US" altLang="ja-JP" dirty="0"/>
              <a:t>Google Drive : </a:t>
            </a:r>
          </a:p>
          <a:p>
            <a:pPr lvl="1"/>
            <a:r>
              <a:rPr kumimoji="1" lang="ja-JP" altLang="en-US" dirty="0"/>
              <a:t>現在無制限</a:t>
            </a:r>
            <a:endParaRPr kumimoji="1" lang="en-US" altLang="ja-JP" dirty="0"/>
          </a:p>
          <a:p>
            <a:pPr lvl="1"/>
            <a:r>
              <a:rPr lang="en-US" altLang="ja-JP" dirty="0"/>
              <a:t>2024</a:t>
            </a:r>
            <a:r>
              <a:rPr lang="ja-JP" altLang="en-US" dirty="0"/>
              <a:t>年</a:t>
            </a:r>
            <a:r>
              <a:rPr lang="en-US" altLang="ja-JP" dirty="0"/>
              <a:t>11</a:t>
            </a:r>
            <a:r>
              <a:rPr lang="ja-JP" altLang="en-US" dirty="0"/>
              <a:t>月以降 </a:t>
            </a:r>
            <a:r>
              <a:rPr lang="en-US" altLang="ja-JP" dirty="0"/>
              <a:t>100GB</a:t>
            </a:r>
            <a:r>
              <a:rPr lang="ja-JP" altLang="en-US" dirty="0"/>
              <a:t>まで（</a:t>
            </a:r>
            <a:r>
              <a:rPr lang="ja-JP" altLang="en-US" dirty="0">
                <a:hlinkClick r:id="rId2"/>
              </a:rPr>
              <a:t>詳細</a:t>
            </a:r>
            <a:r>
              <a:rPr lang="ja-JP" altLang="en-US" dirty="0"/>
              <a:t>）</a:t>
            </a:r>
            <a:endParaRPr lang="en-US" altLang="ja-JP" dirty="0"/>
          </a:p>
          <a:p>
            <a:pPr lvl="1"/>
            <a:r>
              <a:rPr kumimoji="1" lang="en-US" altLang="ja-JP" dirty="0"/>
              <a:t>Google</a:t>
            </a:r>
            <a:r>
              <a:rPr kumimoji="1" lang="ja-JP" altLang="en-US" dirty="0"/>
              <a:t>が組織全体に対して</a:t>
            </a:r>
            <a:r>
              <a:rPr kumimoji="1" lang="ja-JP" altLang="en-US" dirty="0">
                <a:hlinkClick r:id="rId3"/>
              </a:rPr>
              <a:t>容量制限</a:t>
            </a:r>
            <a:r>
              <a:rPr kumimoji="1" lang="ja-JP" altLang="en-US" dirty="0"/>
              <a:t>をかけるようになったことへの対応</a:t>
            </a:r>
          </a:p>
          <a:p>
            <a:r>
              <a:rPr kumimoji="1" lang="en-US" altLang="ja-JP" dirty="0"/>
              <a:t>OneDrive :</a:t>
            </a:r>
            <a:r>
              <a:rPr lang="ja-JP" altLang="en-US" dirty="0"/>
              <a:t> </a:t>
            </a:r>
            <a:r>
              <a:rPr kumimoji="1" lang="ja-JP" altLang="en-US" dirty="0"/>
              <a:t>一人</a:t>
            </a:r>
            <a:r>
              <a:rPr kumimoji="1" lang="en-US" altLang="ja-JP" dirty="0"/>
              <a:t>5TB</a:t>
            </a:r>
            <a:r>
              <a:rPr kumimoji="1" lang="ja-JP" altLang="en-US" dirty="0"/>
              <a:t>まで</a:t>
            </a:r>
            <a:endParaRPr kumimoji="1" lang="en-US" altLang="ja-JP" dirty="0"/>
          </a:p>
          <a:p>
            <a:r>
              <a:rPr lang="ja-JP" altLang="en-US" dirty="0"/>
              <a:t>研究用の大規模データの蓄積・処理は</a:t>
            </a:r>
            <a:r>
              <a:rPr lang="en-US" altLang="ja-JP" dirty="0">
                <a:hlinkClick r:id="rId4"/>
              </a:rPr>
              <a:t>mdx</a:t>
            </a:r>
            <a:r>
              <a:rPr lang="en-US" altLang="ja-JP" dirty="0"/>
              <a:t>, </a:t>
            </a:r>
            <a:r>
              <a:rPr lang="ja-JP" altLang="en-US" dirty="0">
                <a:hlinkClick r:id="rId5"/>
              </a:rPr>
              <a:t>スーパーコンピュータ</a:t>
            </a:r>
            <a:r>
              <a:rPr lang="ja-JP" altLang="en-US" dirty="0"/>
              <a:t>のストレージも考慮下さい</a:t>
            </a:r>
            <a:endParaRPr kumimoji="1" lang="en-US" altLang="ja-JP" dirty="0"/>
          </a:p>
        </p:txBody>
      </p:sp>
      <p:sp>
        <p:nvSpPr>
          <p:cNvPr id="4" name="日付プレースホルダー 3">
            <a:extLst>
              <a:ext uri="{FF2B5EF4-FFF2-40B4-BE49-F238E27FC236}">
                <a16:creationId xmlns:a16="http://schemas.microsoft.com/office/drawing/2014/main" id="{5D3F2BA1-CB53-6729-5E10-6799719C78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53DBFA8-A7BE-CD17-2B9B-9AD3B4A8F98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359C3CC2-9350-691B-8167-452771C7C62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Tree>
    <p:extLst>
      <p:ext uri="{BB962C8B-B14F-4D97-AF65-F5344CB8AC3E}">
        <p14:creationId xmlns:p14="http://schemas.microsoft.com/office/powerpoint/2010/main" val="234717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AA9DB-369B-A607-B283-5F81DF76E958}"/>
              </a:ext>
            </a:extLst>
          </p:cNvPr>
          <p:cNvSpPr>
            <a:spLocks noGrp="1"/>
          </p:cNvSpPr>
          <p:nvPr>
            <p:ph type="title"/>
          </p:nvPr>
        </p:nvSpPr>
        <p:spPr/>
        <p:txBody>
          <a:bodyPr/>
          <a:lstStyle/>
          <a:p>
            <a:r>
              <a:rPr lang="en-US" altLang="ja-JP" dirty="0"/>
              <a:t>Zoom</a:t>
            </a:r>
            <a:r>
              <a:rPr lang="ja-JP" altLang="en-US" dirty="0"/>
              <a:t>サインインについて</a:t>
            </a:r>
            <a:endParaRPr kumimoji="1" lang="ja-JP" altLang="en-US" dirty="0"/>
          </a:p>
        </p:txBody>
      </p:sp>
      <p:sp>
        <p:nvSpPr>
          <p:cNvPr id="3" name="コンテンツ プレースホルダー 2">
            <a:extLst>
              <a:ext uri="{FF2B5EF4-FFF2-40B4-BE49-F238E27FC236}">
                <a16:creationId xmlns:a16="http://schemas.microsoft.com/office/drawing/2014/main" id="{361E6661-A484-2C1E-7C4E-A6CF69A99108}"/>
              </a:ext>
            </a:extLst>
          </p:cNvPr>
          <p:cNvSpPr>
            <a:spLocks noGrp="1"/>
          </p:cNvSpPr>
          <p:nvPr>
            <p:ph idx="1"/>
          </p:nvPr>
        </p:nvSpPr>
        <p:spPr/>
        <p:txBody>
          <a:bodyPr/>
          <a:lstStyle/>
          <a:p>
            <a:r>
              <a:rPr kumimoji="1" lang="ja-JP" altLang="en-US" dirty="0"/>
              <a:t>他の人の設定したミーティングに入るだけであれば（多くの場合）サインインは不要</a:t>
            </a:r>
            <a:endParaRPr kumimoji="1" lang="en-US" altLang="ja-JP" dirty="0"/>
          </a:p>
          <a:p>
            <a:r>
              <a:rPr lang="ja-JP" altLang="en-US" dirty="0"/>
              <a:t>自分でミーティングを設定する場合は</a:t>
            </a:r>
            <a:r>
              <a:rPr kumimoji="1" lang="ja-JP" altLang="en-US" dirty="0"/>
              <a:t>サインインする必要がある</a:t>
            </a:r>
            <a:endParaRPr kumimoji="1" lang="en-US" altLang="ja-JP" dirty="0"/>
          </a:p>
          <a:p>
            <a:r>
              <a:rPr kumimoji="1" lang="ja-JP" altLang="en-US" dirty="0"/>
              <a:t>その際、確実に</a:t>
            </a:r>
            <a:r>
              <a:rPr kumimoji="1" lang="en-US" altLang="ja-JP" dirty="0">
                <a:solidFill>
                  <a:srgbClr val="00B050"/>
                </a:solidFill>
              </a:rPr>
              <a:t>UTokyo Account</a:t>
            </a:r>
            <a:r>
              <a:rPr kumimoji="1" lang="ja-JP" altLang="en-US" dirty="0">
                <a:solidFill>
                  <a:srgbClr val="00B050"/>
                </a:solidFill>
              </a:rPr>
              <a:t>で</a:t>
            </a:r>
            <a:r>
              <a:rPr kumimoji="1" lang="ja-JP" altLang="en-US" dirty="0"/>
              <a:t>サインインする</a:t>
            </a:r>
            <a:endParaRPr kumimoji="1" lang="en-US" altLang="ja-JP" dirty="0"/>
          </a:p>
        </p:txBody>
      </p:sp>
      <p:sp>
        <p:nvSpPr>
          <p:cNvPr id="4" name="日付プレースホルダー 3">
            <a:extLst>
              <a:ext uri="{FF2B5EF4-FFF2-40B4-BE49-F238E27FC236}">
                <a16:creationId xmlns:a16="http://schemas.microsoft.com/office/drawing/2014/main" id="{32879590-34A1-56EE-73CF-AFAF531639E5}"/>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3584E64-F6DD-2882-5CF9-225CAAB55F1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3A28CD4D-625A-6FD5-39E1-8CA691789493}"/>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4072534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ja-JP" altLang="en-US" dirty="0">
                <a:solidFill>
                  <a:srgbClr val="FF0000"/>
                </a:solidFill>
                <a:ea typeface="メイリオ"/>
              </a:rPr>
              <a:t>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B03571-E4D7-DB6F-7064-E195E9685883}"/>
              </a:ext>
            </a:extLst>
          </p:cNvPr>
          <p:cNvSpPr>
            <a:spLocks noGrp="1"/>
          </p:cNvSpPr>
          <p:nvPr>
            <p:ph type="title"/>
          </p:nvPr>
        </p:nvSpPr>
        <p:spPr/>
        <p:txBody>
          <a:bodyPr>
            <a:normAutofit fontScale="90000"/>
          </a:bodyPr>
          <a:lstStyle/>
          <a:p>
            <a:r>
              <a:rPr kumimoji="1" lang="en-US" altLang="ja-JP" dirty="0"/>
              <a:t>Zoom</a:t>
            </a:r>
            <a:r>
              <a:rPr kumimoji="1" lang="ja-JP" altLang="en-US" dirty="0"/>
              <a:t>の最近の へ～ な機能</a:t>
            </a:r>
            <a:br>
              <a:rPr kumimoji="1" lang="en-US" altLang="ja-JP" dirty="0"/>
            </a:br>
            <a:r>
              <a:rPr kumimoji="1" lang="ja-JP" altLang="en-US" dirty="0"/>
              <a:t>セレクション</a:t>
            </a:r>
          </a:p>
        </p:txBody>
      </p:sp>
      <p:sp>
        <p:nvSpPr>
          <p:cNvPr id="3" name="コンテンツ プレースホルダー 2">
            <a:extLst>
              <a:ext uri="{FF2B5EF4-FFF2-40B4-BE49-F238E27FC236}">
                <a16:creationId xmlns:a16="http://schemas.microsoft.com/office/drawing/2014/main" id="{AD7E3E70-2EEF-C572-4DF5-CC16216BD69D}"/>
              </a:ext>
            </a:extLst>
          </p:cNvPr>
          <p:cNvSpPr>
            <a:spLocks noGrp="1"/>
          </p:cNvSpPr>
          <p:nvPr>
            <p:ph idx="1"/>
          </p:nvPr>
        </p:nvSpPr>
        <p:spPr>
          <a:xfrm>
            <a:off x="457200" y="1500174"/>
            <a:ext cx="8435280" cy="4525963"/>
          </a:xfrm>
        </p:spPr>
        <p:txBody>
          <a:bodyPr>
            <a:normAutofit/>
          </a:bodyPr>
          <a:lstStyle/>
          <a:p>
            <a:r>
              <a:rPr kumimoji="1" lang="ja-JP" altLang="en-US" dirty="0"/>
              <a:t>投票の結果に応じてブレークアウトルーム</a:t>
            </a:r>
            <a:endParaRPr kumimoji="1" lang="en-US" altLang="ja-JP" dirty="0"/>
          </a:p>
          <a:p>
            <a:pPr lvl="1"/>
            <a:r>
              <a:rPr kumimoji="1" lang="ja-JP" altLang="en-US" dirty="0"/>
              <a:t>投票で同じ答えをした人が同じグループに</a:t>
            </a:r>
            <a:endParaRPr kumimoji="1" lang="en-US" altLang="ja-JP" dirty="0"/>
          </a:p>
          <a:p>
            <a:pPr lvl="1"/>
            <a:r>
              <a:rPr kumimoji="1" lang="ja-JP" altLang="en-US" sz="1400" dirty="0"/>
              <a:t>デフォルトで有効</a:t>
            </a:r>
            <a:endParaRPr lang="en-US" altLang="ja-JP" sz="1400" dirty="0"/>
          </a:p>
          <a:p>
            <a:r>
              <a:rPr kumimoji="1" lang="ja-JP" altLang="en-US" dirty="0"/>
              <a:t>普通のミーティングでも</a:t>
            </a:r>
            <a:r>
              <a:rPr kumimoji="1" lang="en-US" altLang="ja-JP" dirty="0"/>
              <a:t>QA</a:t>
            </a:r>
            <a:r>
              <a:rPr kumimoji="1" lang="ja-JP" altLang="en-US" dirty="0"/>
              <a:t>機能</a:t>
            </a:r>
            <a:endParaRPr kumimoji="1" lang="en-US" altLang="ja-JP" dirty="0"/>
          </a:p>
          <a:p>
            <a:pPr lvl="1"/>
            <a:r>
              <a:rPr lang="ja-JP" altLang="en-US" sz="1400" dirty="0">
                <a:hlinkClick r:id="rId2"/>
              </a:rPr>
              <a:t>要有効化</a:t>
            </a:r>
            <a:r>
              <a:rPr lang="ja-JP" altLang="en-US" sz="1400" dirty="0"/>
              <a:t>  </a:t>
            </a:r>
            <a:r>
              <a:rPr lang="en-US" altLang="ja-JP" sz="1400" dirty="0"/>
              <a:t>&gt; </a:t>
            </a:r>
            <a:r>
              <a:rPr lang="ja-JP" altLang="en-US" sz="1400" dirty="0"/>
              <a:t>「ミーティング内（詳細）」  </a:t>
            </a:r>
            <a:r>
              <a:rPr lang="en-US" altLang="ja-JP" sz="1400" dirty="0"/>
              <a:t>&gt; </a:t>
            </a:r>
            <a:r>
              <a:rPr lang="ja-JP" altLang="en-US" sz="1400" dirty="0"/>
              <a:t>「ミーティングでの </a:t>
            </a:r>
            <a:r>
              <a:rPr lang="en-US" altLang="ja-JP" sz="1400" dirty="0"/>
              <a:t>Q</a:t>
            </a:r>
            <a:r>
              <a:rPr lang="ja-JP" altLang="en-US" sz="1400" dirty="0"/>
              <a:t>＆</a:t>
            </a:r>
            <a:r>
              <a:rPr lang="en-US" altLang="ja-JP" sz="1400" dirty="0"/>
              <a:t>A</a:t>
            </a:r>
            <a:r>
              <a:rPr lang="ja-JP" altLang="en-US" sz="1400" dirty="0"/>
              <a:t>」</a:t>
            </a:r>
            <a:endParaRPr lang="en-US" altLang="ja-JP" sz="1400" dirty="0"/>
          </a:p>
          <a:p>
            <a:r>
              <a:rPr kumimoji="1" lang="ja-JP" altLang="en-US" dirty="0"/>
              <a:t>チャットの機能拡充</a:t>
            </a:r>
            <a:endParaRPr kumimoji="1" lang="en-US" altLang="ja-JP" dirty="0"/>
          </a:p>
          <a:p>
            <a:pPr lvl="1"/>
            <a:r>
              <a:rPr lang="ja-JP" altLang="en-US" dirty="0"/>
              <a:t>絵文字、</a:t>
            </a:r>
            <a:r>
              <a:rPr kumimoji="1" lang="ja-JP" altLang="en-US" dirty="0"/>
              <a:t>リアクション</a:t>
            </a:r>
            <a:endParaRPr kumimoji="1" lang="en-US" altLang="ja-JP" dirty="0"/>
          </a:p>
          <a:p>
            <a:pPr lvl="1"/>
            <a:r>
              <a:rPr lang="ja-JP" altLang="en-US" sz="1400" dirty="0">
                <a:hlinkClick r:id="rId2"/>
              </a:rPr>
              <a:t>要有効化</a:t>
            </a:r>
            <a:r>
              <a:rPr lang="ja-JP" altLang="en-US" sz="1400" dirty="0"/>
              <a:t>  </a:t>
            </a:r>
            <a:r>
              <a:rPr lang="en-US" altLang="ja-JP" sz="1400" dirty="0"/>
              <a:t>&gt;</a:t>
            </a:r>
            <a:r>
              <a:rPr kumimoji="1" lang="en-US" altLang="ja-JP" sz="1400" dirty="0"/>
              <a:t> </a:t>
            </a:r>
            <a:r>
              <a:rPr kumimoji="1" lang="ja-JP" altLang="en-US" sz="1400" dirty="0"/>
              <a:t>「ミーティング内（ベーシック）」 </a:t>
            </a:r>
            <a:r>
              <a:rPr kumimoji="1" lang="en-US" altLang="ja-JP" sz="1400" dirty="0"/>
              <a:t>&gt; </a:t>
            </a:r>
            <a:r>
              <a:rPr kumimoji="1" lang="ja-JP" altLang="en-US" sz="1400" dirty="0"/>
              <a:t>「新しいミーティングチャット体験」</a:t>
            </a:r>
            <a:endParaRPr kumimoji="1" lang="en-US" altLang="ja-JP" sz="1400" dirty="0"/>
          </a:p>
        </p:txBody>
      </p:sp>
      <p:sp>
        <p:nvSpPr>
          <p:cNvPr id="4" name="日付プレースホルダー 3">
            <a:extLst>
              <a:ext uri="{FF2B5EF4-FFF2-40B4-BE49-F238E27FC236}">
                <a16:creationId xmlns:a16="http://schemas.microsoft.com/office/drawing/2014/main" id="{A31BA064-8C16-B059-39C4-844351109D5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84501FF-5411-2E0F-1C99-A6D2C762D30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65CCD4-04D5-7B22-22C6-3B059531DA46}"/>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8" name="図 7">
            <a:extLst>
              <a:ext uri="{FF2B5EF4-FFF2-40B4-BE49-F238E27FC236}">
                <a16:creationId xmlns:a16="http://schemas.microsoft.com/office/drawing/2014/main" id="{DA915F19-B665-2274-35FC-6C414984A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575" y="5064557"/>
            <a:ext cx="2244850" cy="2088232"/>
          </a:xfrm>
          <a:prstGeom prst="rect">
            <a:avLst/>
          </a:prstGeom>
        </p:spPr>
      </p:pic>
    </p:spTree>
    <p:extLst>
      <p:ext uri="{BB962C8B-B14F-4D97-AF65-F5344CB8AC3E}">
        <p14:creationId xmlns:p14="http://schemas.microsoft.com/office/powerpoint/2010/main" val="1298386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Slack</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7884368"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0438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3029B-4163-EB83-1DE5-D91C32B6D2E2}"/>
              </a:ext>
            </a:extLst>
          </p:cNvPr>
          <p:cNvSpPr>
            <a:spLocks noGrp="1"/>
          </p:cNvSpPr>
          <p:nvPr>
            <p:ph type="title"/>
          </p:nvPr>
        </p:nvSpPr>
        <p:spPr/>
        <p:txBody>
          <a:bodyPr/>
          <a:lstStyle/>
          <a:p>
            <a:r>
              <a:rPr kumimoji="1" lang="en-US" altLang="ja-JP" dirty="0"/>
              <a:t>Slack</a:t>
            </a:r>
            <a:endParaRPr kumimoji="1" lang="ja-JP" altLang="en-US" dirty="0"/>
          </a:p>
        </p:txBody>
      </p:sp>
      <p:sp>
        <p:nvSpPr>
          <p:cNvPr id="4" name="日付プレースホルダー 3">
            <a:extLst>
              <a:ext uri="{FF2B5EF4-FFF2-40B4-BE49-F238E27FC236}">
                <a16:creationId xmlns:a16="http://schemas.microsoft.com/office/drawing/2014/main" id="{A1EF4381-983D-69CE-9A1E-E0E06586F5C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E50CA5F-3BF3-B8FD-488A-7778C88C5A3A}"/>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C2C02EF-AFDB-2864-786D-5415FA4EFA71}"/>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281A0C0F-09D7-6D75-C496-A5865D8AD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871" y="2197388"/>
            <a:ext cx="4870657" cy="3993855"/>
          </a:xfrm>
          <a:prstGeom prst="rect">
            <a:avLst/>
          </a:prstGeom>
        </p:spPr>
      </p:pic>
      <p:sp>
        <p:nvSpPr>
          <p:cNvPr id="3" name="コンテンツ プレースホルダー 2">
            <a:extLst>
              <a:ext uri="{FF2B5EF4-FFF2-40B4-BE49-F238E27FC236}">
                <a16:creationId xmlns:a16="http://schemas.microsoft.com/office/drawing/2014/main" id="{487B4E60-B41E-48AA-F6D2-C75CFCF00809}"/>
              </a:ext>
            </a:extLst>
          </p:cNvPr>
          <p:cNvSpPr>
            <a:spLocks noGrp="1"/>
          </p:cNvSpPr>
          <p:nvPr>
            <p:ph idx="1"/>
          </p:nvPr>
        </p:nvSpPr>
        <p:spPr>
          <a:noFill/>
        </p:spPr>
        <p:txBody>
          <a:bodyPr>
            <a:normAutofit/>
          </a:bodyPr>
          <a:lstStyle/>
          <a:p>
            <a:r>
              <a:rPr lang="ja-JP" altLang="en-US" dirty="0"/>
              <a:t>東大全学で</a:t>
            </a:r>
            <a:r>
              <a:rPr lang="en-US" altLang="ja-JP" dirty="0"/>
              <a:t>Slack</a:t>
            </a:r>
            <a:r>
              <a:rPr lang="ja-JP" altLang="en-US" dirty="0"/>
              <a:t>に契約</a:t>
            </a:r>
            <a:endParaRPr lang="en-US" altLang="ja-JP" dirty="0"/>
          </a:p>
          <a:p>
            <a:pPr lvl="1"/>
            <a:r>
              <a:rPr lang="en-US" altLang="ja-JP" dirty="0">
                <a:hlinkClick r:id="rId3"/>
              </a:rPr>
              <a:t>UTokyo Slack</a:t>
            </a:r>
            <a:endParaRPr lang="en-US" altLang="ja-JP" dirty="0"/>
          </a:p>
          <a:p>
            <a:r>
              <a:rPr lang="ja-JP" altLang="en-US" dirty="0"/>
              <a:t>詳しい説明は</a:t>
            </a:r>
            <a:r>
              <a:rPr lang="en-US" altLang="ja-JP" dirty="0" err="1">
                <a:hlinkClick r:id="rId4"/>
              </a:rPr>
              <a:t>uteleon</a:t>
            </a:r>
            <a:endParaRPr lang="en-US" altLang="ja-JP" dirty="0"/>
          </a:p>
        </p:txBody>
      </p:sp>
    </p:spTree>
    <p:extLst>
      <p:ext uri="{BB962C8B-B14F-4D97-AF65-F5344CB8AC3E}">
        <p14:creationId xmlns:p14="http://schemas.microsoft.com/office/powerpoint/2010/main" val="100889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21911-D8A6-2002-DB9E-5A879CAF378B}"/>
              </a:ext>
            </a:extLst>
          </p:cNvPr>
          <p:cNvSpPr>
            <a:spLocks noGrp="1"/>
          </p:cNvSpPr>
          <p:nvPr>
            <p:ph type="title"/>
          </p:nvPr>
        </p:nvSpPr>
        <p:spPr/>
        <p:txBody>
          <a:bodyPr>
            <a:normAutofit fontScale="90000"/>
          </a:bodyPr>
          <a:lstStyle/>
          <a:p>
            <a:r>
              <a:rPr lang="en-US" altLang="ja-JP" dirty="0"/>
              <a:t>UTokyo Slack</a:t>
            </a:r>
            <a:r>
              <a:rPr lang="ja-JP" altLang="en-US" dirty="0"/>
              <a:t>と普通の</a:t>
            </a:r>
            <a:r>
              <a:rPr lang="en-US" altLang="ja-JP" dirty="0"/>
              <a:t>Slack</a:t>
            </a:r>
            <a:r>
              <a:rPr lang="ja-JP" altLang="en-US" dirty="0"/>
              <a:t>の違い</a:t>
            </a:r>
            <a:endParaRPr kumimoji="1" lang="ja-JP" altLang="en-US" dirty="0"/>
          </a:p>
        </p:txBody>
      </p:sp>
      <p:sp>
        <p:nvSpPr>
          <p:cNvPr id="4" name="日付プレースホルダー 3">
            <a:extLst>
              <a:ext uri="{FF2B5EF4-FFF2-40B4-BE49-F238E27FC236}">
                <a16:creationId xmlns:a16="http://schemas.microsoft.com/office/drawing/2014/main" id="{F840941F-2857-D23F-B0EC-8C1AE739C79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E68290F-E21F-725D-C7CA-6A8F8F11E89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981F2AA5-C3D7-CB51-1C81-07B7DB0469C5}"/>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pic>
        <p:nvPicPr>
          <p:cNvPr id="11"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82BF498A-1F00-C754-74E0-DBA7D5B99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6398" y="3284984"/>
            <a:ext cx="3944272" cy="3234235"/>
          </a:xfrm>
          <a:prstGeom prst="rect">
            <a:avLst/>
          </a:prstGeom>
        </p:spPr>
      </p:pic>
      <p:grpSp>
        <p:nvGrpSpPr>
          <p:cNvPr id="22" name="グループ化 21">
            <a:extLst>
              <a:ext uri="{FF2B5EF4-FFF2-40B4-BE49-F238E27FC236}">
                <a16:creationId xmlns:a16="http://schemas.microsoft.com/office/drawing/2014/main" id="{788AE2B2-E2C8-BDFF-DF65-C24A2A3A6134}"/>
              </a:ext>
            </a:extLst>
          </p:cNvPr>
          <p:cNvGrpSpPr/>
          <p:nvPr/>
        </p:nvGrpSpPr>
        <p:grpSpPr>
          <a:xfrm>
            <a:off x="1619672" y="4565659"/>
            <a:ext cx="3922947" cy="1487190"/>
            <a:chOff x="1835696" y="4792478"/>
            <a:chExt cx="3922947" cy="1487190"/>
          </a:xfrm>
        </p:grpSpPr>
        <p:sp>
          <p:nvSpPr>
            <p:cNvPr id="13" name="テキスト ボックス 12">
              <a:extLst>
                <a:ext uri="{FF2B5EF4-FFF2-40B4-BE49-F238E27FC236}">
                  <a16:creationId xmlns:a16="http://schemas.microsoft.com/office/drawing/2014/main" id="{DEE15724-2B23-52F6-6ADA-D8A6EBDD97E9}"/>
                </a:ext>
              </a:extLst>
            </p:cNvPr>
            <p:cNvSpPr txBox="1"/>
            <p:nvPr/>
          </p:nvSpPr>
          <p:spPr>
            <a:xfrm>
              <a:off x="1835696" y="4859428"/>
              <a:ext cx="1970347" cy="369332"/>
            </a:xfrm>
            <a:prstGeom prst="rect">
              <a:avLst/>
            </a:prstGeom>
            <a:noFill/>
          </p:spPr>
          <p:txBody>
            <a:bodyPr wrap="square">
              <a:spAutoFit/>
            </a:bodyPr>
            <a:lstStyle/>
            <a:p>
              <a:r>
                <a:rPr lang="ja-JP" altLang="en-US" dirty="0"/>
                <a:t>ワークスペース</a:t>
              </a:r>
            </a:p>
          </p:txBody>
        </p:sp>
        <p:cxnSp>
          <p:nvCxnSpPr>
            <p:cNvPr id="15" name="直線コネクタ 14">
              <a:extLst>
                <a:ext uri="{FF2B5EF4-FFF2-40B4-BE49-F238E27FC236}">
                  <a16:creationId xmlns:a16="http://schemas.microsoft.com/office/drawing/2014/main" id="{B4B9A49F-4985-9667-2D6C-0AD6C4C6F506}"/>
                </a:ext>
              </a:extLst>
            </p:cNvPr>
            <p:cNvCxnSpPr>
              <a:cxnSpLocks/>
              <a:stCxn id="13" idx="3"/>
            </p:cNvCxnSpPr>
            <p:nvPr/>
          </p:nvCxnSpPr>
          <p:spPr>
            <a:xfrm flipV="1">
              <a:off x="3806043" y="4792478"/>
              <a:ext cx="1800200" cy="251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E6C77ED-8952-7D91-EC84-7B566EA67436}"/>
                </a:ext>
              </a:extLst>
            </p:cNvPr>
            <p:cNvCxnSpPr>
              <a:cxnSpLocks/>
              <a:stCxn id="13" idx="3"/>
            </p:cNvCxnSpPr>
            <p:nvPr/>
          </p:nvCxnSpPr>
          <p:spPr>
            <a:xfrm>
              <a:off x="3806043" y="5044094"/>
              <a:ext cx="1800200" cy="540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844364B-98E8-D971-9784-E083855A68A3}"/>
                </a:ext>
              </a:extLst>
            </p:cNvPr>
            <p:cNvCxnSpPr>
              <a:cxnSpLocks/>
              <a:stCxn id="13" idx="3"/>
            </p:cNvCxnSpPr>
            <p:nvPr/>
          </p:nvCxnSpPr>
          <p:spPr>
            <a:xfrm>
              <a:off x="3806043" y="5044094"/>
              <a:ext cx="1952600" cy="12355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コンテンツ プレースホルダー 9">
            <a:extLst>
              <a:ext uri="{FF2B5EF4-FFF2-40B4-BE49-F238E27FC236}">
                <a16:creationId xmlns:a16="http://schemas.microsoft.com/office/drawing/2014/main" id="{4DFC433D-DC6A-1805-15EF-5AED3D237C63}"/>
              </a:ext>
            </a:extLst>
          </p:cNvPr>
          <p:cNvSpPr>
            <a:spLocks noGrp="1"/>
          </p:cNvSpPr>
          <p:nvPr>
            <p:ph idx="1"/>
          </p:nvPr>
        </p:nvSpPr>
        <p:spPr>
          <a:xfrm>
            <a:off x="457200" y="1133947"/>
            <a:ext cx="8229600" cy="4525963"/>
          </a:xfrm>
        </p:spPr>
        <p:txBody>
          <a:bodyPr/>
          <a:lstStyle/>
          <a:p>
            <a:r>
              <a:rPr lang="en-US" altLang="ja-JP" dirty="0"/>
              <a:t>Slack</a:t>
            </a:r>
            <a:r>
              <a:rPr lang="ja-JP" altLang="en-US" dirty="0"/>
              <a:t>のお馴染みの契約（フリー、プロ）では、「ワークスペース」をひとつ作る</a:t>
            </a:r>
            <a:endParaRPr lang="en-US" altLang="ja-JP" dirty="0"/>
          </a:p>
          <a:p>
            <a:r>
              <a:rPr kumimoji="1" lang="en-US" altLang="ja-JP" dirty="0"/>
              <a:t>UTokyo Slack</a:t>
            </a:r>
            <a:r>
              <a:rPr kumimoji="1" lang="ja-JP" altLang="en-US" dirty="0"/>
              <a:t>の契約（</a:t>
            </a:r>
            <a:r>
              <a:rPr kumimoji="1" lang="en-US" altLang="ja-JP" dirty="0"/>
              <a:t>Enterprise Grid</a:t>
            </a:r>
            <a:r>
              <a:rPr kumimoji="1" lang="ja-JP" altLang="en-US" dirty="0"/>
              <a:t>）は、中に「ワークスペース」を複数、作れる</a:t>
            </a:r>
            <a:endParaRPr kumimoji="1" lang="en-US" altLang="ja-JP" dirty="0"/>
          </a:p>
          <a:p>
            <a:r>
              <a:rPr lang="ja-JP" altLang="en-US" dirty="0">
                <a:hlinkClick r:id="rId3"/>
              </a:rPr>
              <a:t>ワークスペース作成</a:t>
            </a:r>
            <a:r>
              <a:rPr kumimoji="1" lang="ja-JP" altLang="en-US" dirty="0">
                <a:hlinkClick r:id="rId3"/>
              </a:rPr>
              <a:t>方法</a:t>
            </a:r>
            <a:endParaRPr kumimoji="1" lang="en-US" altLang="ja-JP" dirty="0"/>
          </a:p>
          <a:p>
            <a:endParaRPr lang="ja-JP" altLang="en-US" dirty="0"/>
          </a:p>
        </p:txBody>
      </p:sp>
    </p:spTree>
    <p:extLst>
      <p:ext uri="{BB962C8B-B14F-4D97-AF65-F5344CB8AC3E}">
        <p14:creationId xmlns:p14="http://schemas.microsoft.com/office/powerpoint/2010/main" val="1146529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2D6369-1E47-7334-068B-FAB98E6C0D05}"/>
              </a:ext>
            </a:extLst>
          </p:cNvPr>
          <p:cNvSpPr>
            <a:spLocks noGrp="1"/>
          </p:cNvSpPr>
          <p:nvPr>
            <p:ph type="title"/>
          </p:nvPr>
        </p:nvSpPr>
        <p:spPr/>
        <p:txBody>
          <a:bodyPr/>
          <a:lstStyle/>
          <a:p>
            <a:r>
              <a:rPr lang="ja-JP" altLang="en-US" dirty="0"/>
              <a:t>利用に当たっての注意</a:t>
            </a:r>
            <a:endParaRPr kumimoji="1" lang="ja-JP" altLang="en-US" dirty="0"/>
          </a:p>
        </p:txBody>
      </p:sp>
      <p:sp>
        <p:nvSpPr>
          <p:cNvPr id="3" name="コンテンツ プレースホルダー 2">
            <a:extLst>
              <a:ext uri="{FF2B5EF4-FFF2-40B4-BE49-F238E27FC236}">
                <a16:creationId xmlns:a16="http://schemas.microsoft.com/office/drawing/2014/main" id="{E1BB507A-283C-DFAB-14A6-E62CF6BA2186}"/>
              </a:ext>
            </a:extLst>
          </p:cNvPr>
          <p:cNvSpPr>
            <a:spLocks noGrp="1"/>
          </p:cNvSpPr>
          <p:nvPr>
            <p:ph idx="1"/>
          </p:nvPr>
        </p:nvSpPr>
        <p:spPr/>
        <p:txBody>
          <a:bodyPr>
            <a:normAutofit/>
          </a:bodyPr>
          <a:lstStyle/>
          <a:p>
            <a:r>
              <a:rPr kumimoji="1" lang="en-US" altLang="ja-JP" dirty="0"/>
              <a:t>UTokyo Account</a:t>
            </a:r>
            <a:r>
              <a:rPr kumimoji="1" lang="ja-JP" altLang="en-US" dirty="0"/>
              <a:t>で</a:t>
            </a:r>
            <a:r>
              <a:rPr kumimoji="1" lang="ja-JP" altLang="en-US" dirty="0">
                <a:hlinkClick r:id="rId2"/>
              </a:rPr>
              <a:t>サインイン</a:t>
            </a:r>
            <a:r>
              <a:rPr kumimoji="1" lang="ja-JP" altLang="en-US" dirty="0"/>
              <a:t>する</a:t>
            </a:r>
            <a:endParaRPr kumimoji="1" lang="en-US" altLang="ja-JP" dirty="0"/>
          </a:p>
          <a:p>
            <a:r>
              <a:rPr kumimoji="1" lang="ja-JP" altLang="en-US" dirty="0">
                <a:solidFill>
                  <a:srgbClr val="F010D5"/>
                </a:solidFill>
              </a:rPr>
              <a:t>重要：多要素認証</a:t>
            </a:r>
            <a:r>
              <a:rPr kumimoji="1" lang="ja-JP" altLang="en-US" dirty="0"/>
              <a:t>を有効にしていないとサインインできない</a:t>
            </a:r>
            <a:endParaRPr kumimoji="1" lang="en-US" altLang="ja-JP" dirty="0"/>
          </a:p>
          <a:p>
            <a:r>
              <a:rPr kumimoji="1" lang="ja-JP" altLang="en-US" dirty="0"/>
              <a:t>他の人を招待するときも、</a:t>
            </a:r>
            <a:r>
              <a:rPr kumimoji="1" lang="en-US" altLang="ja-JP" dirty="0"/>
              <a:t>UTokyo Account</a:t>
            </a:r>
            <a:r>
              <a:rPr kumimoji="1" lang="ja-JP" altLang="en-US" dirty="0"/>
              <a:t>（</a:t>
            </a:r>
            <a:r>
              <a:rPr kumimoji="1" lang="en-US" altLang="ja-JP" dirty="0">
                <a:hlinkClick r:id="rId3"/>
              </a:rPr>
              <a:t>10</a:t>
            </a:r>
            <a:r>
              <a:rPr kumimoji="1" lang="ja-JP" altLang="en-US" dirty="0">
                <a:hlinkClick r:id="rId3"/>
              </a:rPr>
              <a:t>桁</a:t>
            </a:r>
            <a:r>
              <a:rPr kumimoji="1" lang="en-US" altLang="ja-JP" dirty="0">
                <a:hlinkClick r:id="rId3"/>
              </a:rPr>
              <a:t>@utac.u-tokyo.ac.jp</a:t>
            </a:r>
            <a:r>
              <a:rPr kumimoji="1" lang="ja-JP" altLang="en-US" dirty="0"/>
              <a:t>）を指定して招待</a:t>
            </a:r>
            <a:endParaRPr lang="en-US" altLang="ja-JP" dirty="0"/>
          </a:p>
          <a:p>
            <a:pPr lvl="1"/>
            <a:r>
              <a:rPr kumimoji="1" lang="ja-JP" altLang="en-US" dirty="0"/>
              <a:t>普段のメールアドレスで招待しても、メールは届くが結局入れないので注意</a:t>
            </a:r>
          </a:p>
        </p:txBody>
      </p:sp>
      <p:sp>
        <p:nvSpPr>
          <p:cNvPr id="4" name="日付プレースホルダー 3">
            <a:extLst>
              <a:ext uri="{FF2B5EF4-FFF2-40B4-BE49-F238E27FC236}">
                <a16:creationId xmlns:a16="http://schemas.microsoft.com/office/drawing/2014/main" id="{DB464E01-1308-2A69-7B12-58F977D616C5}"/>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4754FD4-712E-4FA3-2A85-CC8AE01CCB2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3DC3C6BD-586C-7909-A06E-F45A8B33B3DA}"/>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606686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FA94-D001-3058-DE68-DA77254C2AA4}"/>
              </a:ext>
            </a:extLst>
          </p:cNvPr>
          <p:cNvSpPr>
            <a:spLocks noGrp="1"/>
          </p:cNvSpPr>
          <p:nvPr>
            <p:ph type="title"/>
          </p:nvPr>
        </p:nvSpPr>
        <p:spPr>
          <a:xfrm>
            <a:off x="457200" y="274638"/>
            <a:ext cx="8507288" cy="1143000"/>
          </a:xfrm>
        </p:spPr>
        <p:txBody>
          <a:bodyPr>
            <a:normAutofit fontScale="90000"/>
          </a:bodyPr>
          <a:lstStyle/>
          <a:p>
            <a:r>
              <a:rPr lang="ja-JP" altLang="en-US" dirty="0"/>
              <a:t>招待したい人</a:t>
            </a:r>
            <a:r>
              <a:rPr kumimoji="1" lang="ja-JP" altLang="en-US" dirty="0"/>
              <a:t>の</a:t>
            </a:r>
            <a:r>
              <a:rPr kumimoji="1" lang="en-US" altLang="ja-JP" dirty="0"/>
              <a:t>10</a:t>
            </a:r>
            <a:r>
              <a:rPr kumimoji="1" lang="ja-JP" altLang="en-US" dirty="0"/>
              <a:t>桁を知りません</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40212542-CAE7-4701-68B1-181F7CB0BCBD}"/>
              </a:ext>
            </a:extLst>
          </p:cNvPr>
          <p:cNvSpPr>
            <a:spLocks noGrp="1"/>
          </p:cNvSpPr>
          <p:nvPr>
            <p:ph idx="1"/>
          </p:nvPr>
        </p:nvSpPr>
        <p:spPr/>
        <p:txBody>
          <a:bodyPr/>
          <a:lstStyle/>
          <a:p>
            <a:r>
              <a:rPr kumimoji="1" lang="ja-JP" altLang="en-US" dirty="0"/>
              <a:t>本質的には知らなければ聞くほかない</a:t>
            </a:r>
            <a:endParaRPr kumimoji="1" lang="en-US" altLang="ja-JP" dirty="0"/>
          </a:p>
          <a:p>
            <a:r>
              <a:rPr kumimoji="1" lang="ja-JP" altLang="en-US" dirty="0"/>
              <a:t>多数の人からさっと集める方法</a:t>
            </a:r>
            <a:endParaRPr kumimoji="1" lang="en-US" altLang="ja-JP" dirty="0"/>
          </a:p>
          <a:p>
            <a:pPr lvl="1"/>
            <a:r>
              <a:rPr lang="ja-JP" altLang="en-US" dirty="0"/>
              <a:t>空の</a:t>
            </a:r>
            <a:r>
              <a:rPr lang="en-US" altLang="ja-JP" dirty="0">
                <a:hlinkClick r:id="rId2"/>
              </a:rPr>
              <a:t>Microsoft Form</a:t>
            </a:r>
            <a:r>
              <a:rPr kumimoji="1" lang="ja-JP" altLang="en-US" dirty="0"/>
              <a:t>を作る</a:t>
            </a:r>
            <a:endParaRPr kumimoji="1" lang="en-US" altLang="ja-JP" dirty="0"/>
          </a:p>
          <a:p>
            <a:pPr lvl="1"/>
            <a:r>
              <a:rPr kumimoji="1" lang="en-US" altLang="ja-JP" dirty="0"/>
              <a:t>… </a:t>
            </a:r>
            <a:r>
              <a:rPr kumimoji="1" lang="ja-JP" altLang="en-US" dirty="0"/>
              <a:t>＞設定＞「自分の組織の人だけが回答可能」＞「名前を記録」（</a:t>
            </a:r>
            <a:r>
              <a:rPr kumimoji="1" lang="ja-JP" altLang="en-US" dirty="0">
                <a:hlinkClick r:id="rId3"/>
              </a:rPr>
              <a:t>例</a:t>
            </a:r>
            <a:r>
              <a:rPr kumimoji="1" lang="ja-JP" altLang="en-US" dirty="0"/>
              <a:t>）</a:t>
            </a:r>
            <a:endParaRPr kumimoji="1" lang="en-US" altLang="ja-JP" dirty="0"/>
          </a:p>
          <a:p>
            <a:pPr lvl="1"/>
            <a:r>
              <a:rPr lang="ja-JP" altLang="en-US" dirty="0"/>
              <a:t>回答してもらったら回答の</a:t>
            </a:r>
            <a:r>
              <a:rPr lang="en-US" altLang="ja-JP" dirty="0"/>
              <a:t>Excel</a:t>
            </a:r>
            <a:r>
              <a:rPr lang="ja-JP" altLang="en-US" dirty="0"/>
              <a:t>を開く</a:t>
            </a:r>
            <a:endParaRPr kumimoji="1" lang="ja-JP" altLang="en-US" dirty="0"/>
          </a:p>
        </p:txBody>
      </p:sp>
      <p:sp>
        <p:nvSpPr>
          <p:cNvPr id="4" name="日付プレースホルダー 3">
            <a:extLst>
              <a:ext uri="{FF2B5EF4-FFF2-40B4-BE49-F238E27FC236}">
                <a16:creationId xmlns:a16="http://schemas.microsoft.com/office/drawing/2014/main" id="{A372C54B-DD4D-6094-3F1C-5C743A7DE84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E710F17-CC92-4086-8686-9C3F6DAF99B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DC73AE7-D6DD-3847-9789-33C8FAAF13C5}"/>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DF7F3E4B-2B96-A1E0-67BC-B39AFC1A40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870" y="4582224"/>
            <a:ext cx="4360540" cy="2269059"/>
          </a:xfrm>
          <a:prstGeom prst="rect">
            <a:avLst/>
          </a:prstGeom>
        </p:spPr>
      </p:pic>
      <p:sp>
        <p:nvSpPr>
          <p:cNvPr id="9" name="楕円 8">
            <a:extLst>
              <a:ext uri="{FF2B5EF4-FFF2-40B4-BE49-F238E27FC236}">
                <a16:creationId xmlns:a16="http://schemas.microsoft.com/office/drawing/2014/main" id="{75B04F54-B08F-95DD-22B7-992B3E5C8C9C}"/>
              </a:ext>
            </a:extLst>
          </p:cNvPr>
          <p:cNvSpPr/>
          <p:nvPr/>
        </p:nvSpPr>
        <p:spPr>
          <a:xfrm>
            <a:off x="7498668" y="5242221"/>
            <a:ext cx="504056" cy="632682"/>
          </a:xfrm>
          <a:prstGeom prst="ellipse">
            <a:avLst/>
          </a:prstGeom>
          <a:noFill/>
          <a:ln>
            <a:solidFill>
              <a:srgbClr val="F010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F93CB98-5AC7-DE7F-9CF6-96DB4E517905}"/>
              </a:ext>
            </a:extLst>
          </p:cNvPr>
          <p:cNvSpPr/>
          <p:nvPr/>
        </p:nvSpPr>
        <p:spPr>
          <a:xfrm>
            <a:off x="8817610" y="4653136"/>
            <a:ext cx="290894" cy="365125"/>
          </a:xfrm>
          <a:prstGeom prst="ellipse">
            <a:avLst/>
          </a:prstGeom>
          <a:noFill/>
          <a:ln>
            <a:solidFill>
              <a:srgbClr val="F010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6362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a:t>
            </a:r>
            <a:r>
              <a:rPr kumimoji="1" lang="ja-JP" altLang="en-US"/>
              <a:t>に撲滅（すべき）・</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54</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55</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56</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3903</Words>
  <Application>Microsoft Office PowerPoint</Application>
  <PresentationFormat>画面に合わせる (4:3)</PresentationFormat>
  <Paragraphs>559</Paragraphs>
  <Slides>56</Slides>
  <Notes>0</Notes>
  <HiddenSlides>10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56</vt:i4>
      </vt:variant>
    </vt:vector>
  </HeadingPairs>
  <TitlesOfParts>
    <vt:vector size="61"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小脱線: パスワード別送添付ファイル（PPAP）について</vt:lpstr>
      <vt:lpstr>Google Drive, Microsoft OneDriveの容量制限について</vt:lpstr>
      <vt:lpstr>Zoom</vt:lpstr>
      <vt:lpstr>Zoomサインインについて</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Zoomの最近の へ～ な機能 セレクション</vt:lpstr>
      <vt:lpstr>Zoomに関する追加情報</vt:lpstr>
      <vt:lpstr>アップデートしてないZoomクライアントは使えなくなる件</vt:lpstr>
      <vt:lpstr>最新版に更新する方法</vt:lpstr>
      <vt:lpstr>Slack</vt:lpstr>
      <vt:lpstr>Slack</vt:lpstr>
      <vt:lpstr>UTokyo Slackと普通のSlackの違い</vt:lpstr>
      <vt:lpstr>利用に当たっての注意</vt:lpstr>
      <vt:lpstr>招待したい人の10桁を知りません…</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2022-09-14T03:22:36Z</dcterms:created>
  <dcterms:modified xsi:type="dcterms:W3CDTF">2023-03-14T15:14:01Z</dcterms:modified>
</cp:coreProperties>
</file>